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7D55-AFA6-071F-3152-680727A61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1B937-7F45-75A2-D7B7-67DCD67F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8C719-47E7-272F-E5F2-5B24FC19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51188-F3CC-E9CF-5FFF-2AFC8BFC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CC887-3B28-047C-E797-B4375F9A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3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621E-E84E-E479-F0CA-686E29D5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2E8A4-115B-1815-F03E-BEF8AED2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BE830-5877-58F1-11B6-C7C48C0D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B3FE5-F20F-11F1-89AA-AAEB098F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56EC-E390-EDD2-540F-A775858E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3CE429-5132-3163-8BD4-C446F57F2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E7202-DCB9-39CD-536D-80F403985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1F114-6359-3257-685D-D7892391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908A-3ACE-3847-FA8E-CBE37ECC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851B0-A8CF-189B-0A50-735AD929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84A6-D463-5E82-A75F-7EB1351D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AAF1-364A-E1B1-6169-DDA0E9B9A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3A77E-9354-AE30-2AED-FC3CE5823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75303-6B04-5AEC-1E1F-CE6915A1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F6F00-869F-D2DD-2752-DB5699D1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5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BAE7-F0EB-C77A-434F-C5F8ABDE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94C8B-14A3-DED8-6822-2CA32A21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A1723-EED3-98AD-4587-45D733B0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5355D-019E-F76D-1E06-7B0B88AF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F2387-9974-86B8-F266-26CDF43A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9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E6E-A8CE-8F80-AC32-D92375F1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F4FAB-638F-78D4-EE65-36D743B5C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1316F-6DCA-557A-BFD1-4FBBBE4C4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B3D9E-7D33-F408-892A-C1D22C6B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F4564-61DD-2F68-2DEF-BB9E4EFF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8CF27-E7A6-5281-BB71-7A5150B0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489DB-E17C-40DF-57D7-5FF178B3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F53E7-1CE9-B6A6-B350-95E546D7D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AE071-6AA7-17A5-4149-285FEB868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3EFE2-2D30-94CC-CC2C-B908C9793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EC6735-CDD7-96EA-9709-169289075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3E151-D1B2-1508-03C7-67EFF5D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5FF42-D7DC-5245-CAA6-07DF67CC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624E4-6D73-F864-CFF6-1F40D9F7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3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25C-ABBB-6AA9-14C2-0BDF898B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2C3AF-7856-0A85-841A-57941880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A0FE4-BA69-3378-19A9-61C22364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9D737-7F00-07ED-2D0E-E9E99FAC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3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ADBF5-FA75-1087-D05F-030891B0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0EA3A-8367-9F85-68A1-A4C6EF87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DE616-8909-87FA-71B6-95A8799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97C1-FCE4-BDC3-DFDD-D220758A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09B85-DE36-6C5C-6989-73DA6E85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35BE9-8E3E-5CB2-BA1A-FA7F5CB3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7FFE6-C115-E121-F3F2-E88BD7D76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021B8-6E4C-336D-120F-29C779CB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0B778-EAFF-0640-B1ED-C6056CBC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6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42FC-9349-64A6-DDED-F50C3093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346B0-FBDF-AC18-6A14-981289974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DDA61-9032-B571-4629-205044AEC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2CB16-DFD5-7D66-1DFE-F814ECFB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5287D-832A-77AA-6141-10683032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14BA0-B962-BBAB-77C4-024141C6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5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3A494-67C7-636D-ECB7-9BBF5DEC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30E98-862A-2827-C8C4-5EB82C41B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FB9FE-F3FC-E774-9375-B9F0BAFA7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5B25C-9C35-4448-8C05-492596E74E3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9533-903E-E993-4049-80D528A2E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97C17-2DD0-EB1E-1F28-1F2484C6F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86237-0497-AE40-910B-3A27329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arth.google.com/web/@42.00315662,12.4839777,22.16995343a,3648.50273032d,35y,131.19357889h,60.02382457t,0r/data=CgRCAggBMikKJwolCiExek9DeXF5QjdlVmw2cC05SFpNa09WcjNEU0c3ckhUV1cgAToDCgEwQgIIAEoICITXjesCEAE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search/Prima+Porta,+Metropolitan+City+of+Rome,+Italy/@42.00572415,12.4799464,22.78656923a,3882.90604273d,35y,0h,45t,0r/data=CpgBGm4SaAolMHgxMzJmNjdiNThiZTQ1Mzg3OjB4YmJmMTE4ODhhMjJjNDk2MxnDo0OWuwBFQCF2qteIu_UoQCotUHJpbWEgUG9ydGEsIE1ldHJvcG9saXRhbiBDaXR5IG9mIFJvbWUsIEl0YWx5GAIgASImCiQJdm683w7IRUARlFqeVFe-RUAZvhShQC8nK0Ahhw9_qwbOKkAoA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E615F1-95BA-9D96-12CD-CD055F2E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7" y="50882"/>
            <a:ext cx="10515600" cy="1325563"/>
          </a:xfrm>
        </p:spPr>
        <p:txBody>
          <a:bodyPr/>
          <a:lstStyle/>
          <a:p>
            <a:r>
              <a:rPr lang="en-US" dirty="0"/>
              <a:t>Monument 3: The Augustus of Prima Porta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9CBA8A-B20C-46F4-8F26-08AEBD7E5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058" y="1355616"/>
            <a:ext cx="7776410" cy="498667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The Augustus of Prima Porta (about 15 AD?)</a:t>
            </a:r>
          </a:p>
          <a:p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Found at Livia’s </a:t>
            </a:r>
            <a:r>
              <a:rPr lang="en-US" sz="1800" dirty="0" err="1">
                <a:latin typeface="SUKHUMVITSET-LIGHT" panose="02000506000000020004" pitchFamily="2" charset="-34"/>
                <a:cs typeface="SUKHUMVITSET-LIGHT" panose="02000506000000020004" pitchFamily="2" charset="-34"/>
              </a:rPr>
              <a:t>extraurban</a:t>
            </a:r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 villa called Prima Porta (</a:t>
            </a:r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  <a:hlinkClick r:id="rId2"/>
              </a:rPr>
              <a:t>click</a:t>
            </a:r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) north of Rome</a:t>
            </a:r>
          </a:p>
          <a:p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Artistic value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Modeled upon Polycleitus’ </a:t>
            </a:r>
            <a:r>
              <a:rPr lang="en-US" sz="1800" dirty="0" err="1">
                <a:latin typeface="SUKHUMVITSET-LIGHT" panose="02000506000000020004" pitchFamily="2" charset="-34"/>
                <a:cs typeface="SUKHUMVITSET-LIGHT" panose="02000506000000020004" pitchFamily="2" charset="-34"/>
              </a:rPr>
              <a:t>Doryphorus</a:t>
            </a:r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 (its stance)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Idealized (classicized) reality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Recognizable as Augustus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Low-slung toga-drape recalls Venus Genetrix images (&amp; clothes nakedness)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Texturization of stone is variegated to suggest different materials</a:t>
            </a:r>
          </a:p>
          <a:p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Propagandistic value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Diplomatic victory over Parthians shows the regime’s political sway.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Cupid holding the “coat tails” connects Augustus to his divine legacy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The dolphin might recall victory at Actium</a:t>
            </a:r>
          </a:p>
          <a:p>
            <a:pPr lvl="1"/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Barefoot emperor may already be divinized here — </a:t>
            </a:r>
            <a:b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</a:br>
            <a:r>
              <a:rPr lang="en-US" sz="1800" dirty="0">
                <a:latin typeface="SUKHUMVITSET-LIGHT" panose="02000506000000020004" pitchFamily="2" charset="-34"/>
                <a:cs typeface="SUKHUMVITSET-LIGHT" panose="02000506000000020004" pitchFamily="2" charset="-34"/>
              </a:rPr>
              <a:t>             eternally young</a:t>
            </a:r>
          </a:p>
        </p:txBody>
      </p:sp>
      <p:pic>
        <p:nvPicPr>
          <p:cNvPr id="7" name="Content Placeholder 6" descr="A statue of a person holding a hand up&#10;&#10;AI-generated content may be incorrect.">
            <a:extLst>
              <a:ext uri="{FF2B5EF4-FFF2-40B4-BE49-F238E27FC236}">
                <a16:creationId xmlns:a16="http://schemas.microsoft.com/office/drawing/2014/main" id="{4E9387C6-3FE7-AEAD-3948-55A5B5B74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48738" y="1013075"/>
            <a:ext cx="4469858" cy="567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6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54CEE-40CF-63A8-0948-1C97C3713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2" b="478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CE0841-4D76-CF62-39F2-8A0AFA96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Augustus of Prima Porta — 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9407E6-7466-38BC-D2F3-FD6BFBAF5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 marble statue of Augustus, likely a posthumous copy of an earlier (bronze?) original representation of official portraiture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Named after Livia’s suburban villa where she dwelt after Augustus’ death in 14 AD [</a:t>
            </a:r>
            <a:r>
              <a:rPr lang="en-US" sz="1700" dirty="0">
                <a:hlinkClick r:id="rId3"/>
              </a:rPr>
              <a:t>Google Earth</a:t>
            </a:r>
            <a:r>
              <a:rPr lang="en-US" sz="1700" dirty="0"/>
              <a:t>]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Promotes reverence for the classical past (as is manifest in much of the Augustan cultural </a:t>
            </a:r>
            <a:r>
              <a:rPr lang="en-US" sz="1700" dirty="0" err="1"/>
              <a:t>programme</a:t>
            </a:r>
            <a:r>
              <a:rPr lang="en-US" sz="1700" dirty="0"/>
              <a:t>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Depicts the recovery of the military standards lost at </a:t>
            </a:r>
            <a:r>
              <a:rPr lang="en-US" sz="1700" dirty="0" err="1"/>
              <a:t>Carrhae</a:t>
            </a:r>
            <a:r>
              <a:rPr lang="en-US" sz="1700" dirty="0"/>
              <a:t> (to the Parthians) in 53 and recovered in 19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35621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A2EC-9E30-F105-F2E4-495874E7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of the standards from the Parthians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F1C9D-3C4C-CFA9-F657-FABA2D0CCABF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44C3F-4238-065F-FE21-29576E1E1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cuirass</a:t>
            </a:r>
            <a:r>
              <a:rPr lang="en-US" dirty="0"/>
              <a:t> or </a:t>
            </a:r>
            <a:r>
              <a:rPr lang="en-US" i="1" dirty="0"/>
              <a:t>lorica</a:t>
            </a:r>
            <a:r>
              <a:rPr lang="en-US" dirty="0"/>
              <a:t> is stylized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855A-6EA0-B1D5-B55E-29CD97C1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06" y="40164"/>
            <a:ext cx="5710622" cy="6768145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E63FBA-2BA0-73D7-6EB0-D066FA575A9B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932237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</a:t>
            </a:r>
            <a:r>
              <a:rPr lang="en-US" i="1"/>
              <a:t>cuirass</a:t>
            </a:r>
            <a:r>
              <a:rPr lang="en-US"/>
              <a:t> or </a:t>
            </a:r>
            <a:r>
              <a:rPr lang="en-US" i="1"/>
              <a:t>lorica</a:t>
            </a:r>
            <a:r>
              <a:rPr lang="en-US"/>
              <a:t> is stylized</a:t>
            </a:r>
          </a:p>
          <a:p>
            <a:endParaRPr lang="en-US"/>
          </a:p>
          <a:p>
            <a:r>
              <a:rPr lang="en-US"/>
              <a:t>Sky personified holding vault of heaven</a:t>
            </a:r>
          </a:p>
          <a:p>
            <a:r>
              <a:rPr lang="en-US"/>
              <a:t>Helios/Sol rides quadriga</a:t>
            </a:r>
          </a:p>
          <a:p>
            <a:r>
              <a:rPr lang="en-US"/>
              <a:t>Eos/Aurora opposite</a:t>
            </a:r>
          </a:p>
          <a:p>
            <a:r>
              <a:rPr lang="en-US"/>
              <a:t>Tellus (Earth) w/ cornucopia</a:t>
            </a:r>
          </a:p>
          <a:p>
            <a:r>
              <a:rPr lang="en-US"/>
              <a:t>Apollo on griffin</a:t>
            </a:r>
          </a:p>
          <a:p>
            <a:r>
              <a:rPr lang="en-US"/>
              <a:t>Diana on stag</a:t>
            </a:r>
          </a:p>
          <a:p>
            <a:r>
              <a:rPr lang="en-US"/>
              <a:t>Subjugated provinces</a:t>
            </a:r>
          </a:p>
          <a:p>
            <a:r>
              <a:rPr lang="en-US"/>
              <a:t>A Roman and a Parthian</a:t>
            </a:r>
          </a:p>
          <a:p>
            <a:r>
              <a:rPr lang="en-US"/>
              <a:t>    Augustus? Tiberius?</a:t>
            </a:r>
            <a:br>
              <a:rPr lang="en-US"/>
            </a:br>
            <a:r>
              <a:rPr lang="en-US"/>
              <a:t>      Romulus? Quirinus?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8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A2EC-9E30-F105-F2E4-495874E7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of the standards from the Parthians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44C3F-4238-065F-FE21-29576E1E1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i="1" dirty="0"/>
              <a:t>cuirass</a:t>
            </a:r>
            <a:r>
              <a:rPr lang="en-US" dirty="0"/>
              <a:t> or </a:t>
            </a:r>
            <a:r>
              <a:rPr lang="en-US" i="1" dirty="0"/>
              <a:t>lorica</a:t>
            </a:r>
            <a:r>
              <a:rPr lang="en-US" dirty="0"/>
              <a:t> is stylized</a:t>
            </a:r>
          </a:p>
          <a:p>
            <a:endParaRPr lang="en-US" dirty="0"/>
          </a:p>
          <a:p>
            <a:r>
              <a:rPr lang="en-US" dirty="0"/>
              <a:t>Sky personified holding vault of heaven</a:t>
            </a:r>
          </a:p>
          <a:p>
            <a:r>
              <a:rPr lang="en-US" dirty="0"/>
              <a:t>Helios/Sol rides quadriga</a:t>
            </a:r>
          </a:p>
          <a:p>
            <a:r>
              <a:rPr lang="en-US" dirty="0"/>
              <a:t>Eos/Aurora opposite</a:t>
            </a:r>
          </a:p>
          <a:p>
            <a:r>
              <a:rPr lang="en-US" dirty="0"/>
              <a:t>Tellus (Earth) w/ cornucopia</a:t>
            </a:r>
          </a:p>
          <a:p>
            <a:r>
              <a:rPr lang="en-US" dirty="0"/>
              <a:t>Apollo on griffin</a:t>
            </a:r>
          </a:p>
          <a:p>
            <a:r>
              <a:rPr lang="en-US" dirty="0"/>
              <a:t>Diana on stag</a:t>
            </a:r>
          </a:p>
          <a:p>
            <a:r>
              <a:rPr lang="en-US" dirty="0"/>
              <a:t>Subjugated provinces</a:t>
            </a:r>
          </a:p>
          <a:p>
            <a:r>
              <a:rPr lang="en-US" dirty="0"/>
              <a:t>A Roman and a Parthian</a:t>
            </a:r>
          </a:p>
          <a:p>
            <a:r>
              <a:rPr lang="en-US" dirty="0"/>
              <a:t>    Augustus? Tiberius?</a:t>
            </a:r>
            <a:br>
              <a:rPr lang="en-US" dirty="0"/>
            </a:br>
            <a:r>
              <a:rPr lang="en-US" dirty="0"/>
              <a:t>      Romulus? Quirinus?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84F84-51EE-A750-C8D0-5ED056C9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550" y="3429000"/>
            <a:ext cx="2489200" cy="326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AF2FA-D0DF-6723-B283-53FC4053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457200"/>
            <a:ext cx="548640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1EE07-E54A-03DB-E580-3BA3E22A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700" y="3010400"/>
            <a:ext cx="4874794" cy="3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7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7A29-F42C-BB68-82EC-EC0DFBFA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Doryphoros of Polykleitos — reverence for the Classical past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63D1C-9623-A9FC-1B5F-AC5F83B87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Polykleitos was a master of contrapposto composition</a:t>
            </a:r>
          </a:p>
          <a:p>
            <a:endParaRPr lang="en-US" dirty="0"/>
          </a:p>
          <a:p>
            <a:r>
              <a:rPr lang="en-US" dirty="0"/>
              <a:t>Prima Porta: </a:t>
            </a:r>
          </a:p>
          <a:p>
            <a:r>
              <a:rPr lang="en-US" dirty="0"/>
              <a:t>The gesture of </a:t>
            </a:r>
            <a:r>
              <a:rPr lang="en-US" i="1" dirty="0" err="1"/>
              <a:t>adlocutio</a:t>
            </a:r>
            <a:r>
              <a:rPr lang="en-US" i="1" dirty="0"/>
              <a:t> </a:t>
            </a:r>
            <a:r>
              <a:rPr lang="en-US" dirty="0"/>
              <a:t>“updates” the sculpture’s purpose</a:t>
            </a:r>
          </a:p>
          <a:p>
            <a:r>
              <a:rPr lang="en-US" dirty="0"/>
              <a:t>The cupid riding the dolphin reminds, perhaps, of Augustus’ Julian descent from Venus. And perhaps a recollection of the naval victory at Actium. </a:t>
            </a:r>
          </a:p>
          <a:p>
            <a:r>
              <a:rPr lang="en-US" dirty="0"/>
              <a:t> Bare feet likely suggest divinization. Whether the original was shod is debated.</a:t>
            </a:r>
          </a:p>
        </p:txBody>
      </p:sp>
      <p:pic>
        <p:nvPicPr>
          <p:cNvPr id="10" name="Picture Placeholder 9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A61394F9-9AEF-5287-0A7A-02037D4EFC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224" t="-1" r="8376" b="315"/>
          <a:stretch/>
        </p:blipFill>
        <p:spPr>
          <a:xfrm>
            <a:off x="5034845" y="457199"/>
            <a:ext cx="2743200" cy="607906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6DB9F3-5B85-57C6-2EB6-CE0CAEBC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65" y="457199"/>
            <a:ext cx="4052711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7A29-F42C-BB68-82EC-EC0DFBFA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Doryphoros of Polykleitos </a:t>
            </a:r>
            <a:r>
              <a:rPr lang="en-US" dirty="0"/>
              <a:t>— reverence for the Classical past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63D1C-9623-A9FC-1B5F-AC5F83B87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Polykleitos was a master of contrapposto composition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gesture of </a:t>
            </a:r>
            <a:r>
              <a:rPr lang="en-US" i="1" dirty="0" err="1">
                <a:solidFill>
                  <a:schemeClr val="bg2">
                    <a:lumMod val="75000"/>
                  </a:schemeClr>
                </a:solidFill>
              </a:rPr>
              <a:t>adlocutio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 “updates” the sculpture’s purpose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The cupid riding the dolphin reminds, perhaps, of </a:t>
            </a:r>
            <a:r>
              <a:rPr lang="en-US" i="1" dirty="0" err="1">
                <a:solidFill>
                  <a:schemeClr val="bg2">
                    <a:lumMod val="75000"/>
                  </a:schemeClr>
                </a:solidFill>
              </a:rPr>
              <a:t>Augustu’s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 Julian descent from Venus. And perhaps a recollection of the naval victory at Actium. 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08B67-1533-7A7E-916E-8D613114F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2220562"/>
            <a:ext cx="6680023" cy="418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3B59F-F9BB-66DB-017E-1BE7E029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044" y="1238867"/>
            <a:ext cx="2721571" cy="4354513"/>
          </a:xfrm>
          <a:prstGeom prst="rect">
            <a:avLst/>
          </a:prstGeom>
          <a:effectLst>
            <a:outerShdw blurRad="762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EFF6A7-6DC2-0AFA-00EB-72F1B126A147}"/>
              </a:ext>
            </a:extLst>
          </p:cNvPr>
          <p:cNvSpPr txBox="1"/>
          <p:nvPr/>
        </p:nvSpPr>
        <p:spPr>
          <a:xfrm>
            <a:off x="5027612" y="657135"/>
            <a:ext cx="4108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Harold K. Beecher, architect</a:t>
            </a:r>
          </a:p>
          <a:p>
            <a:r>
              <a:rPr lang="en-US" dirty="0"/>
              <a:t>   dedicated November 1974</a:t>
            </a:r>
          </a:p>
          <a:p>
            <a:r>
              <a:rPr lang="en-US" dirty="0"/>
              <a:t>                     Truman O. Angell (1810-1887)</a:t>
            </a:r>
            <a:br>
              <a:rPr lang="en-US" dirty="0"/>
            </a:br>
            <a:r>
              <a:rPr lang="en-US" dirty="0"/>
              <a:t>                        dedicated April 1893</a:t>
            </a:r>
          </a:p>
        </p:txBody>
      </p:sp>
    </p:spTree>
    <p:extLst>
      <p:ext uri="{BB962C8B-B14F-4D97-AF65-F5344CB8AC3E}">
        <p14:creationId xmlns:p14="http://schemas.microsoft.com/office/powerpoint/2010/main" val="4102738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472</Words>
  <Application>Microsoft Macintosh PowerPoint</Application>
  <PresentationFormat>Widescreen</PresentationFormat>
  <Paragraphs>59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SUKHUMVITSET-LIGHT</vt:lpstr>
      <vt:lpstr>Office Theme</vt:lpstr>
      <vt:lpstr>Monument 3: The Augustus of Prima Porta</vt:lpstr>
      <vt:lpstr>Augustus of Prima Porta — overview</vt:lpstr>
      <vt:lpstr>Recovery of the standards from the Parthians</vt:lpstr>
      <vt:lpstr>Recovery of the standards from the Parthians</vt:lpstr>
      <vt:lpstr>Doryphoros of Polykleitos — reverence for the Classical past</vt:lpstr>
      <vt:lpstr>Doryphoros of Polykleitos — reverence for the Classical past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Augustan Monument 3: The Augustus of Prima Porta</dc:title>
  <dc:creator>Roger Macfarlane</dc:creator>
  <cp:lastModifiedBy>Roger Macfarlane</cp:lastModifiedBy>
  <cp:revision>4</cp:revision>
  <dcterms:created xsi:type="dcterms:W3CDTF">2023-01-25T20:41:27Z</dcterms:created>
  <dcterms:modified xsi:type="dcterms:W3CDTF">2025-01-27T21:25:30Z</dcterms:modified>
</cp:coreProperties>
</file>